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20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57" r:id="rId3"/>
    <p:sldId id="258" r:id="rId4"/>
    <p:sldId id="261" r:id="rId5"/>
    <p:sldId id="262" r:id="rId6"/>
    <p:sldId id="263" r:id="rId7"/>
    <p:sldId id="264" r:id="rId8"/>
    <p:sldId id="266" r:id="rId9"/>
    <p:sldId id="265" r:id="rId10"/>
    <p:sldId id="269" r:id="rId11"/>
    <p:sldId id="268" r:id="rId12"/>
  </p:sldIdLst>
  <p:sldSz cx="12192000" cy="685800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8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34156"/>
    <a:srgbClr val="80AEC6"/>
    <a:srgbClr val="FEDE6F"/>
    <a:srgbClr val="DFF6FC"/>
    <a:srgbClr val="EEF1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1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403" y="62"/>
      </p:cViewPr>
      <p:guideLst>
        <p:guide orient="horz" pos="2160"/>
        <p:guide pos="388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 smtClean="0"/>
              <a:t>Kattintson ide az alcím mintájának szerkesztéséhez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162D4-4AC7-4D17-8654-23984C38C29F}" type="datetimeFigureOut">
              <a:rPr lang="hu-HU" smtClean="0"/>
              <a:t>2024.05.07.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CE6D5-EAF0-41A0-A3EB-325B0CDF4B9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858997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162D4-4AC7-4D17-8654-23984C38C29F}" type="datetimeFigureOut">
              <a:rPr lang="hu-HU" smtClean="0"/>
              <a:t>2024.05.07.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CE6D5-EAF0-41A0-A3EB-325B0CDF4B9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599279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162D4-4AC7-4D17-8654-23984C38C29F}" type="datetimeFigureOut">
              <a:rPr lang="hu-HU" smtClean="0"/>
              <a:t>2024.05.07.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CE6D5-EAF0-41A0-A3EB-325B0CDF4B9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3194798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162D4-4AC7-4D17-8654-23984C38C29F}" type="datetimeFigureOut">
              <a:rPr lang="hu-HU" smtClean="0"/>
              <a:t>2024.05.07.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CE6D5-EAF0-41A0-A3EB-325B0CDF4B9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915273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162D4-4AC7-4D17-8654-23984C38C29F}" type="datetimeFigureOut">
              <a:rPr lang="hu-HU" smtClean="0"/>
              <a:t>2024.05.07.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CE6D5-EAF0-41A0-A3EB-325B0CDF4B9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3571152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162D4-4AC7-4D17-8654-23984C38C29F}" type="datetimeFigureOut">
              <a:rPr lang="hu-HU" smtClean="0"/>
              <a:t>2024.05.07.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CE6D5-EAF0-41A0-A3EB-325B0CDF4B9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172955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162D4-4AC7-4D17-8654-23984C38C29F}" type="datetimeFigureOut">
              <a:rPr lang="hu-HU" smtClean="0"/>
              <a:t>2024.05.07.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CE6D5-EAF0-41A0-A3EB-325B0CDF4B9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8423181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162D4-4AC7-4D17-8654-23984C38C29F}" type="datetimeFigureOut">
              <a:rPr lang="hu-HU" smtClean="0"/>
              <a:t>2024.05.07.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CE6D5-EAF0-41A0-A3EB-325B0CDF4B9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923267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162D4-4AC7-4D17-8654-23984C38C29F}" type="datetimeFigureOut">
              <a:rPr lang="hu-HU" smtClean="0"/>
              <a:t>2024.05.07.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CE6D5-EAF0-41A0-A3EB-325B0CDF4B9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622244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162D4-4AC7-4D17-8654-23984C38C29F}" type="datetimeFigureOut">
              <a:rPr lang="hu-HU" smtClean="0"/>
              <a:t>2024.05.07.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CE6D5-EAF0-41A0-A3EB-325B0CDF4B9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5412119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162D4-4AC7-4D17-8654-23984C38C29F}" type="datetimeFigureOut">
              <a:rPr lang="hu-HU" smtClean="0"/>
              <a:t>2024.05.07.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CE6D5-EAF0-41A0-A3EB-325B0CDF4B9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318871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F162D4-4AC7-4D17-8654-23984C38C29F}" type="datetimeFigureOut">
              <a:rPr lang="hu-HU" smtClean="0"/>
              <a:t>2024.05.07.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8CE6D5-EAF0-41A0-A3EB-325B0CDF4B9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965688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microsoft.com/office/2007/relationships/hdphoto" Target="../media/hdphoto5.wdp"/><Relationship Id="rId3" Type="http://schemas.openxmlformats.org/officeDocument/2006/relationships/image" Target="../media/image3.jpg"/><Relationship Id="rId7" Type="http://schemas.microsoft.com/office/2007/relationships/hdphoto" Target="../media/hdphoto2.wdp"/><Relationship Id="rId12" Type="http://schemas.openxmlformats.org/officeDocument/2006/relationships/image" Target="../media/image8.png"/><Relationship Id="rId2" Type="http://schemas.openxmlformats.org/officeDocument/2006/relationships/image" Target="../media/image2.jpg"/><Relationship Id="rId16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microsoft.com/office/2007/relationships/hdphoto" Target="../media/hdphoto4.wdp"/><Relationship Id="rId5" Type="http://schemas.microsoft.com/office/2007/relationships/hdphoto" Target="../media/hdphoto1.wdp"/><Relationship Id="rId15" Type="http://schemas.microsoft.com/office/2007/relationships/hdphoto" Target="../media/hdphoto6.wdp"/><Relationship Id="rId10" Type="http://schemas.openxmlformats.org/officeDocument/2006/relationships/image" Target="../media/image7.png"/><Relationship Id="rId4" Type="http://schemas.openxmlformats.org/officeDocument/2006/relationships/image" Target="../media/image4.png"/><Relationship Id="rId9" Type="http://schemas.microsoft.com/office/2007/relationships/hdphoto" Target="../media/hdphoto3.wdp"/><Relationship Id="rId1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7" Type="http://schemas.openxmlformats.org/officeDocument/2006/relationships/image" Target="../media/image18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microsoft.com/office/2007/relationships/hdphoto" Target="../media/hdphoto7.wdp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22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46001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Csoportba foglalás 1"/>
          <p:cNvGrpSpPr/>
          <p:nvPr/>
        </p:nvGrpSpPr>
        <p:grpSpPr>
          <a:xfrm>
            <a:off x="390526" y="334378"/>
            <a:ext cx="5554800" cy="6189244"/>
            <a:chOff x="3033385" y="24439"/>
            <a:chExt cx="6120141" cy="6810443"/>
          </a:xfrm>
        </p:grpSpPr>
        <p:sp>
          <p:nvSpPr>
            <p:cNvPr id="14" name="Téglalap 13"/>
            <p:cNvSpPr/>
            <p:nvPr/>
          </p:nvSpPr>
          <p:spPr>
            <a:xfrm>
              <a:off x="3033385" y="24439"/>
              <a:ext cx="6120141" cy="3959512"/>
            </a:xfrm>
            <a:prstGeom prst="rect">
              <a:avLst/>
            </a:prstGeom>
            <a:blipFill>
              <a:blip r:embed="rId2"/>
              <a:srcRect/>
              <a:stretch>
                <a:fillRect l="-8367" r="264"/>
              </a:stretch>
            </a:blipFill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pic>
          <p:nvPicPr>
            <p:cNvPr id="21" name="Kép 2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72000" y="2796416"/>
              <a:ext cx="6048000" cy="4038466"/>
            </a:xfrm>
            <a:prstGeom prst="flowChartManualInput">
              <a:avLst/>
            </a:prstGeom>
            <a:ln w="57150">
              <a:solidFill>
                <a:srgbClr val="FF0000"/>
              </a:solidFill>
            </a:ln>
          </p:spPr>
        </p:pic>
      </p:grpSp>
      <p:pic>
        <p:nvPicPr>
          <p:cNvPr id="23" name="Kép 22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6617" l="2759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-3838"/>
          <a:stretch/>
        </p:blipFill>
        <p:spPr>
          <a:xfrm>
            <a:off x="2429084" y="3565465"/>
            <a:ext cx="1406942" cy="1242807"/>
          </a:xfrm>
          <a:prstGeom prst="rect">
            <a:avLst/>
          </a:prstGeom>
        </p:spPr>
      </p:pic>
      <p:pic>
        <p:nvPicPr>
          <p:cNvPr id="24" name="Kép 23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6617" l="2759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-3838"/>
          <a:stretch/>
        </p:blipFill>
        <p:spPr>
          <a:xfrm>
            <a:off x="4555044" y="4977897"/>
            <a:ext cx="325680" cy="287686"/>
          </a:xfrm>
          <a:prstGeom prst="rect">
            <a:avLst/>
          </a:prstGeom>
        </p:spPr>
      </p:pic>
      <p:pic>
        <p:nvPicPr>
          <p:cNvPr id="25" name="Kép 24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6617" l="2759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-3838"/>
          <a:stretch/>
        </p:blipFill>
        <p:spPr>
          <a:xfrm>
            <a:off x="1687235" y="5051496"/>
            <a:ext cx="325680" cy="287686"/>
          </a:xfrm>
          <a:prstGeom prst="rect">
            <a:avLst/>
          </a:prstGeom>
        </p:spPr>
      </p:pic>
      <p:pic>
        <p:nvPicPr>
          <p:cNvPr id="26" name="Kép 25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6617" l="2759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-3838"/>
          <a:stretch/>
        </p:blipFill>
        <p:spPr>
          <a:xfrm>
            <a:off x="5080526" y="4594649"/>
            <a:ext cx="325680" cy="287686"/>
          </a:xfrm>
          <a:prstGeom prst="rect">
            <a:avLst/>
          </a:prstGeom>
        </p:spPr>
      </p:pic>
      <p:pic>
        <p:nvPicPr>
          <p:cNvPr id="27" name="Kép 26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6617" l="2759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-3838"/>
          <a:stretch/>
        </p:blipFill>
        <p:spPr>
          <a:xfrm>
            <a:off x="1255151" y="5339182"/>
            <a:ext cx="325680" cy="287686"/>
          </a:xfrm>
          <a:prstGeom prst="rect">
            <a:avLst/>
          </a:prstGeom>
        </p:spPr>
      </p:pic>
      <p:pic>
        <p:nvPicPr>
          <p:cNvPr id="28" name="Kép 27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6617" l="2759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-3838"/>
          <a:stretch/>
        </p:blipFill>
        <p:spPr>
          <a:xfrm>
            <a:off x="4221622" y="4067559"/>
            <a:ext cx="325680" cy="287686"/>
          </a:xfrm>
          <a:prstGeom prst="rect">
            <a:avLst/>
          </a:prstGeom>
        </p:spPr>
      </p:pic>
      <p:pic>
        <p:nvPicPr>
          <p:cNvPr id="30" name="Kép 29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0" r="100000">
                        <a14:foregroundMark x1="83468" y1="25123" x2="83468" y2="2512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2040" y="5716164"/>
            <a:ext cx="264783" cy="216738"/>
          </a:xfrm>
          <a:prstGeom prst="rect">
            <a:avLst/>
          </a:prstGeom>
        </p:spPr>
      </p:pic>
      <p:pic>
        <p:nvPicPr>
          <p:cNvPr id="32" name="Kép 31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89706" l="8696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085" y="3643692"/>
            <a:ext cx="307936" cy="303702"/>
          </a:xfrm>
          <a:prstGeom prst="rect">
            <a:avLst/>
          </a:prstGeom>
        </p:spPr>
      </p:pic>
      <p:pic>
        <p:nvPicPr>
          <p:cNvPr id="33" name="Kép 32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100000" l="0" r="100000">
                        <a14:foregroundMark x1="17167" y1="45833" x2="11159" y2="902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0662" y="3795543"/>
            <a:ext cx="217648" cy="201768"/>
          </a:xfrm>
          <a:prstGeom prst="rect">
            <a:avLst/>
          </a:prstGeom>
        </p:spPr>
      </p:pic>
      <p:pic>
        <p:nvPicPr>
          <p:cNvPr id="15" name="Kép 14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100000" l="0" r="100000">
                        <a14:foregroundMark x1="17167" y1="45833" x2="11159" y2="902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6220" y="4496996"/>
            <a:ext cx="217648" cy="201768"/>
          </a:xfrm>
          <a:prstGeom prst="rect">
            <a:avLst/>
          </a:prstGeom>
        </p:spPr>
      </p:pic>
      <p:pic>
        <p:nvPicPr>
          <p:cNvPr id="16" name="Kép 15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100000" l="0" r="100000">
                        <a14:foregroundMark x1="17167" y1="45833" x2="11159" y2="902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4799" y="4606504"/>
            <a:ext cx="217648" cy="201768"/>
          </a:xfrm>
          <a:prstGeom prst="rect">
            <a:avLst/>
          </a:prstGeom>
        </p:spPr>
      </p:pic>
      <p:pic>
        <p:nvPicPr>
          <p:cNvPr id="18" name="Kép 17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89706" l="8696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0831" y="6003850"/>
            <a:ext cx="307936" cy="303702"/>
          </a:xfrm>
          <a:prstGeom prst="rect">
            <a:avLst/>
          </a:prstGeom>
        </p:spPr>
      </p:pic>
      <p:pic>
        <p:nvPicPr>
          <p:cNvPr id="19" name="Kép 18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89706" l="8696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0319" y="5544253"/>
            <a:ext cx="307936" cy="303702"/>
          </a:xfrm>
          <a:prstGeom prst="rect">
            <a:avLst/>
          </a:prstGeom>
        </p:spPr>
      </p:pic>
      <p:pic>
        <p:nvPicPr>
          <p:cNvPr id="29" name="Kép 28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89706" l="8696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479" y="3896976"/>
            <a:ext cx="307936" cy="303702"/>
          </a:xfrm>
          <a:prstGeom prst="rect">
            <a:avLst/>
          </a:prstGeom>
        </p:spPr>
      </p:pic>
      <p:pic>
        <p:nvPicPr>
          <p:cNvPr id="22" name="Kép 21"/>
          <p:cNvPicPr>
            <a:picLocks noChangeAspect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2932" b="100000" l="870" r="994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290" y="3624743"/>
            <a:ext cx="1193607" cy="1062137"/>
          </a:xfrm>
          <a:prstGeom prst="rect">
            <a:avLst/>
          </a:prstGeom>
        </p:spPr>
      </p:pic>
      <p:sp>
        <p:nvSpPr>
          <p:cNvPr id="31" name="Szövegdoboz 30"/>
          <p:cNvSpPr txBox="1"/>
          <p:nvPr/>
        </p:nvSpPr>
        <p:spPr>
          <a:xfrm>
            <a:off x="7275670" y="334378"/>
            <a:ext cx="351472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400" dirty="0" smtClean="0">
                <a:solidFill>
                  <a:schemeClr val="bg1"/>
                </a:solidFill>
                <a:latin typeface="Berlin Sans FB Demi" panose="020E0802020502020306" pitchFamily="34" charset="0"/>
              </a:rPr>
              <a:t>1. Nigériai csalás</a:t>
            </a:r>
            <a:endParaRPr lang="hu-HU" sz="3400" dirty="0">
              <a:solidFill>
                <a:schemeClr val="bg1"/>
              </a:solidFill>
              <a:latin typeface="Berlin Sans FB Demi" panose="020E0802020502020306" pitchFamily="34" charset="0"/>
            </a:endParaRPr>
          </a:p>
        </p:txBody>
      </p:sp>
      <p:pic>
        <p:nvPicPr>
          <p:cNvPr id="34" name="Kép 33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100000" l="0" r="100000">
                        <a14:foregroundMark x1="17167" y1="45833" x2="11159" y2="902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3320" y="3831848"/>
            <a:ext cx="217648" cy="201768"/>
          </a:xfrm>
          <a:prstGeom prst="rect">
            <a:avLst/>
          </a:prstGeom>
        </p:spPr>
      </p:pic>
      <p:pic>
        <p:nvPicPr>
          <p:cNvPr id="35" name="Kép 34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0" r="100000">
                        <a14:foregroundMark x1="83468" y1="25123" x2="83468" y2="2512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879" y="4230448"/>
            <a:ext cx="264783" cy="216738"/>
          </a:xfrm>
          <a:prstGeom prst="rect">
            <a:avLst/>
          </a:prstGeom>
        </p:spPr>
      </p:pic>
      <p:pic>
        <p:nvPicPr>
          <p:cNvPr id="4" name="Kép 3"/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958"/>
          <a:stretch/>
        </p:blipFill>
        <p:spPr>
          <a:xfrm>
            <a:off x="4509717" y="5913071"/>
            <a:ext cx="327098" cy="297678"/>
          </a:xfrm>
          <a:prstGeom prst="rect">
            <a:avLst/>
          </a:prstGeom>
        </p:spPr>
      </p:pic>
      <p:pic>
        <p:nvPicPr>
          <p:cNvPr id="38" name="Kép 37"/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958"/>
          <a:stretch/>
        </p:blipFill>
        <p:spPr>
          <a:xfrm>
            <a:off x="1340291" y="4725921"/>
            <a:ext cx="327098" cy="297678"/>
          </a:xfrm>
          <a:prstGeom prst="rect">
            <a:avLst/>
          </a:prstGeom>
        </p:spPr>
      </p:pic>
      <p:pic>
        <p:nvPicPr>
          <p:cNvPr id="39" name="Kép 38"/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958"/>
          <a:stretch/>
        </p:blipFill>
        <p:spPr>
          <a:xfrm>
            <a:off x="4753428" y="4228385"/>
            <a:ext cx="327098" cy="297678"/>
          </a:xfrm>
          <a:prstGeom prst="rect">
            <a:avLst/>
          </a:prstGeom>
        </p:spPr>
      </p:pic>
      <p:pic>
        <p:nvPicPr>
          <p:cNvPr id="40" name="Kép 39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0" r="100000">
                        <a14:foregroundMark x1="83468" y1="25123" x2="83468" y2="2512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6220" y="3743120"/>
            <a:ext cx="264783" cy="216738"/>
          </a:xfrm>
          <a:prstGeom prst="rect">
            <a:avLst/>
          </a:prstGeom>
        </p:spPr>
      </p:pic>
      <p:pic>
        <p:nvPicPr>
          <p:cNvPr id="42" name="Kép 41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0" r="100000">
                        <a14:foregroundMark x1="83468" y1="25123" x2="83468" y2="2512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8134" y="5199735"/>
            <a:ext cx="264783" cy="216738"/>
          </a:xfrm>
          <a:prstGeom prst="rect">
            <a:avLst/>
          </a:prstGeom>
        </p:spPr>
      </p:pic>
      <p:sp>
        <p:nvSpPr>
          <p:cNvPr id="43" name="Téglalap 42"/>
          <p:cNvSpPr/>
          <p:nvPr/>
        </p:nvSpPr>
        <p:spPr>
          <a:xfrm>
            <a:off x="6739833" y="1524517"/>
            <a:ext cx="45864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hu-HU" b="0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Az elnevezéstől függetlenül, a forrás lehet bármely ország, (de ötből egy ilyen típusú átverés Nigériából indul)</a:t>
            </a:r>
            <a:endParaRPr lang="hu-H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églalap 47"/>
          <p:cNvSpPr/>
          <p:nvPr/>
        </p:nvSpPr>
        <p:spPr>
          <a:xfrm>
            <a:off x="6739833" y="2526468"/>
            <a:ext cx="45864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hu-HU" b="0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Romantikus kapcsolat a leendő áldozattal, vagyonvisszaszerzésre vagy öröklésre hivatkozva.</a:t>
            </a:r>
            <a:endParaRPr lang="hu-H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Téglalap 49"/>
          <p:cNvSpPr/>
          <p:nvPr/>
        </p:nvSpPr>
        <p:spPr>
          <a:xfrm>
            <a:off x="6740364" y="3552356"/>
            <a:ext cx="458586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hu-HU" b="0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 Ne higgyünk a romantikus történetekben, az ismeretlenek által ajánlott könnyű meggazdagodásban. </a:t>
            </a:r>
            <a:endParaRPr lang="hu-H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" name="Téglalap 50"/>
          <p:cNvSpPr/>
          <p:nvPr/>
        </p:nvSpPr>
        <p:spPr>
          <a:xfrm>
            <a:off x="6739833" y="4660948"/>
            <a:ext cx="4586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hu-HU" b="0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 Ahogy a mesebeli herceg, úgy a busás jutalom sem létezik!</a:t>
            </a:r>
            <a:endParaRPr lang="hu-H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" name="Téglalap 51"/>
          <p:cNvSpPr/>
          <p:nvPr/>
        </p:nvSpPr>
        <p:spPr>
          <a:xfrm>
            <a:off x="6739833" y="5472065"/>
            <a:ext cx="4586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hu-HU" b="0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 Marad az összetört szív és az üres bankszámla.</a:t>
            </a:r>
            <a:endParaRPr lang="hu-H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" name="Szövegdoboz 53"/>
          <p:cNvSpPr txBox="1"/>
          <p:nvPr/>
        </p:nvSpPr>
        <p:spPr>
          <a:xfrm rot="21096498">
            <a:off x="851098" y="2609735"/>
            <a:ext cx="506899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0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Berlin Sans FB Demi" panose="020E0802020502020306" pitchFamily="34" charset="0"/>
              </a:rPr>
              <a:t>Az Ön pénzére utaznak!</a:t>
            </a:r>
            <a:endParaRPr lang="hu-HU" sz="3000" dirty="0">
              <a:solidFill>
                <a:schemeClr val="accent2">
                  <a:lumMod val="20000"/>
                  <a:lumOff val="80000"/>
                </a:schemeClr>
              </a:solidFill>
              <a:latin typeface="Berlin Sans FB Demi" panose="020E08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6609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4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4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0"/>
                            </p:stCondLst>
                            <p:childTnLst>
                              <p:par>
                                <p:cTn id="46" presetID="4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7000"/>
                            </p:stCondLst>
                            <p:childTnLst>
                              <p:par>
                                <p:cTn id="52" presetID="4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8000"/>
                            </p:stCondLst>
                            <p:childTnLst>
                              <p:par>
                                <p:cTn id="58" presetID="4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9000"/>
                            </p:stCondLst>
                            <p:childTnLst>
                              <p:par>
                                <p:cTn id="64" presetID="4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000"/>
                            </p:stCondLst>
                            <p:childTnLst>
                              <p:par>
                                <p:cTn id="70" presetID="4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1000"/>
                            </p:stCondLst>
                            <p:childTnLst>
                              <p:par>
                                <p:cTn id="76" presetID="4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2000"/>
                            </p:stCondLst>
                            <p:childTnLst>
                              <p:par>
                                <p:cTn id="8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16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5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6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3600"/>
                            </p:stCondLst>
                            <p:childTnLst>
                              <p:par>
                                <p:cTn id="8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47" presetClass="exit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4900"/>
                            </p:stCondLst>
                            <p:childTnLst>
                              <p:par>
                                <p:cTn id="9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11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1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1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0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47" presetClass="exit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6600"/>
                            </p:stCondLst>
                            <p:childTnLst>
                              <p:par>
                                <p:cTn id="1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8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8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8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7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7400"/>
                            </p:stCondLst>
                            <p:childTnLst>
                              <p:par>
                                <p:cTn id="1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7400"/>
                            </p:stCondLst>
                            <p:childTnLst>
                              <p:par>
                                <p:cTn id="123" presetID="4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1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13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3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2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8700"/>
                            </p:stCondLst>
                            <p:childTnLst>
                              <p:par>
                                <p:cTn id="13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11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11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1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0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églalap 42"/>
          <p:cNvSpPr/>
          <p:nvPr/>
        </p:nvSpPr>
        <p:spPr>
          <a:xfrm>
            <a:off x="6572224" y="1584913"/>
            <a:ext cx="509924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hu-HU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Banki ügyfeleket célzó, személyes infók megszerzése sürgető hangvételű e-mailekkel, melyekben linkeket, mellékleteket töltetnek le, a bankok hivatalos céglogóit felhasználva</a:t>
            </a:r>
            <a:endParaRPr lang="hu-HU" dirty="0">
              <a:solidFill>
                <a:schemeClr val="bg1"/>
              </a:solidFill>
              <a:latin typeface="Book Antiqua" panose="02040602050305030304" pitchFamily="18" charset="0"/>
            </a:endParaRPr>
          </a:p>
        </p:txBody>
      </p:sp>
      <p:sp>
        <p:nvSpPr>
          <p:cNvPr id="48" name="Téglalap 47"/>
          <p:cNvSpPr/>
          <p:nvPr/>
        </p:nvSpPr>
        <p:spPr>
          <a:xfrm>
            <a:off x="6572224" y="3168231"/>
            <a:ext cx="5099241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Tx/>
              <a:buChar char="-"/>
            </a:pPr>
            <a:r>
              <a:rPr lang="hu-HU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bank </a:t>
            </a:r>
            <a:r>
              <a:rPr lang="hu-HU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nem kér bizalmas információkat ilyen formában</a:t>
            </a:r>
            <a:r>
              <a:rPr lang="hu-HU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285750" indent="-285750" algn="just">
              <a:buFontTx/>
              <a:buChar char="-"/>
            </a:pPr>
            <a:endParaRPr lang="hu-HU" dirty="0" smtClean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buFontTx/>
              <a:buChar char="-"/>
            </a:pPr>
            <a:r>
              <a:rPr lang="hu-HU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 </a:t>
            </a:r>
            <a:r>
              <a:rPr lang="hu-HU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kattintsunk az üzenetben lévő </a:t>
            </a:r>
            <a:r>
              <a:rPr lang="hu-HU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hivatkozásra!</a:t>
            </a:r>
          </a:p>
          <a:p>
            <a:pPr marL="285750" indent="-285750" algn="just">
              <a:buFontTx/>
              <a:buChar char="-"/>
            </a:pPr>
            <a:endParaRPr lang="hu-HU" dirty="0" smtClean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buFontTx/>
              <a:buChar char="-"/>
            </a:pPr>
            <a:r>
              <a:rPr lang="hu-HU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 </a:t>
            </a:r>
            <a:r>
              <a:rPr lang="hu-HU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válaszoljunk gyanús </a:t>
            </a:r>
            <a:r>
              <a:rPr lang="hu-HU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e-mailekre!</a:t>
            </a:r>
          </a:p>
          <a:p>
            <a:pPr marL="285750" indent="-285750" algn="just">
              <a:buFontTx/>
              <a:buChar char="-"/>
            </a:pPr>
            <a:endParaRPr lang="hu-HU" dirty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buFontTx/>
              <a:buChar char="-"/>
            </a:pPr>
            <a:r>
              <a:rPr lang="hu-HU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Furcsa </a:t>
            </a:r>
            <a:r>
              <a:rPr lang="hu-HU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nyelvezet, helyesírási hibák </a:t>
            </a:r>
            <a:r>
              <a:rPr lang="hu-HU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jellemzik.</a:t>
            </a:r>
          </a:p>
          <a:p>
            <a:pPr marL="285750" indent="-285750" algn="just">
              <a:buFontTx/>
              <a:buChar char="-"/>
            </a:pPr>
            <a:endParaRPr lang="hu-HU" dirty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buFontTx/>
              <a:buChar char="-"/>
            </a:pPr>
            <a:r>
              <a:rPr lang="hu-HU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 </a:t>
            </a:r>
            <a:r>
              <a:rPr lang="hu-HU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kétségei vannak, hívja fel a bankját</a:t>
            </a:r>
            <a:r>
              <a:rPr lang="hu-H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!</a:t>
            </a:r>
            <a:endParaRPr lang="hu-H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buFontTx/>
              <a:buChar char="-"/>
            </a:pPr>
            <a:endParaRPr lang="hu-HU" dirty="0">
              <a:solidFill>
                <a:schemeClr val="bg1"/>
              </a:solidFill>
              <a:latin typeface="Book Antiqua" panose="02040602050305030304" pitchFamily="18" charset="0"/>
            </a:endParaRPr>
          </a:p>
        </p:txBody>
      </p:sp>
      <p:sp>
        <p:nvSpPr>
          <p:cNvPr id="36" name="Szövegdoboz 35"/>
          <p:cNvSpPr txBox="1"/>
          <p:nvPr/>
        </p:nvSpPr>
        <p:spPr>
          <a:xfrm>
            <a:off x="6342220" y="334378"/>
            <a:ext cx="584978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400" dirty="0" smtClean="0">
                <a:solidFill>
                  <a:schemeClr val="bg1"/>
                </a:solidFill>
                <a:latin typeface="Berlin Sans FB Demi" panose="020E0802020502020306" pitchFamily="34" charset="0"/>
              </a:rPr>
              <a:t>2. </a:t>
            </a:r>
            <a:r>
              <a:rPr lang="hu-HU" sz="3200" dirty="0" smtClean="0">
                <a:solidFill>
                  <a:schemeClr val="bg1"/>
                </a:solidFill>
                <a:latin typeface="Berlin Sans FB Demi" panose="020E0802020502020306" pitchFamily="34" charset="0"/>
              </a:rPr>
              <a:t>Adathalász </a:t>
            </a:r>
            <a:r>
              <a:rPr lang="hu-HU" sz="3200" dirty="0">
                <a:solidFill>
                  <a:schemeClr val="bg1"/>
                </a:solidFill>
                <a:latin typeface="Berlin Sans FB Demi" panose="020E0802020502020306" pitchFamily="34" charset="0"/>
              </a:rPr>
              <a:t>banki e-mailek</a:t>
            </a:r>
            <a:endParaRPr lang="hu-HU" sz="3400" dirty="0">
              <a:solidFill>
                <a:schemeClr val="bg1"/>
              </a:solidFill>
              <a:latin typeface="Berlin Sans FB Demi" panose="020E0802020502020306" pitchFamily="34" charset="0"/>
            </a:endParaRPr>
          </a:p>
        </p:txBody>
      </p:sp>
      <p:grpSp>
        <p:nvGrpSpPr>
          <p:cNvPr id="47" name="Csoportba foglalás 46"/>
          <p:cNvGrpSpPr/>
          <p:nvPr/>
        </p:nvGrpSpPr>
        <p:grpSpPr>
          <a:xfrm>
            <a:off x="391229" y="253693"/>
            <a:ext cx="5554729" cy="4725237"/>
            <a:chOff x="2621962" y="321548"/>
            <a:chExt cx="5554800" cy="4725237"/>
          </a:xfrm>
        </p:grpSpPr>
        <p:sp>
          <p:nvSpPr>
            <p:cNvPr id="49" name="Téglalap 48"/>
            <p:cNvSpPr/>
            <p:nvPr/>
          </p:nvSpPr>
          <p:spPr>
            <a:xfrm>
              <a:off x="2621962" y="321548"/>
              <a:ext cx="5554800" cy="4725237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52" name="Téglalap 51"/>
            <p:cNvSpPr/>
            <p:nvPr/>
          </p:nvSpPr>
          <p:spPr>
            <a:xfrm>
              <a:off x="2771717" y="401933"/>
              <a:ext cx="5255289" cy="3426489"/>
            </a:xfrm>
            <a:prstGeom prst="rect">
              <a:avLst/>
            </a:prstGeom>
            <a:blipFill>
              <a:blip r:embed="rId2"/>
              <a:srcRect/>
              <a:stretch>
                <a:fillRect l="-8407" t="-10313" r="-8349" b="-13981"/>
              </a:stretch>
            </a:blip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</p:grpSp>
      <p:sp>
        <p:nvSpPr>
          <p:cNvPr id="41" name="Folyamatábra: Kézi adatbevitel 40"/>
          <p:cNvSpPr/>
          <p:nvPr/>
        </p:nvSpPr>
        <p:spPr>
          <a:xfrm>
            <a:off x="391229" y="4170164"/>
            <a:ext cx="5554729" cy="2352613"/>
          </a:xfrm>
          <a:prstGeom prst="flowChartManualInput">
            <a:avLst/>
          </a:prstGeom>
          <a:blipFill>
            <a:blip r:embed="rId3"/>
            <a:stretch>
              <a:fillRect l="-8367" r="264"/>
            </a:stretch>
          </a:blip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54" name="Szövegdoboz 53"/>
          <p:cNvSpPr txBox="1"/>
          <p:nvPr/>
        </p:nvSpPr>
        <p:spPr>
          <a:xfrm rot="21291812">
            <a:off x="543970" y="3809749"/>
            <a:ext cx="379447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000" dirty="0" smtClean="0">
                <a:solidFill>
                  <a:srgbClr val="C00000"/>
                </a:solidFill>
                <a:latin typeface="Berlin Sans FB Demi" panose="020E0802020502020306" pitchFamily="34" charset="0"/>
              </a:rPr>
              <a:t>Ne akadjon horogra!</a:t>
            </a:r>
            <a:endParaRPr lang="hu-HU" sz="3000" dirty="0">
              <a:solidFill>
                <a:srgbClr val="C00000"/>
              </a:solidFill>
              <a:latin typeface="Berlin Sans FB Demi" panose="020E08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2977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églalap 42"/>
          <p:cNvSpPr/>
          <p:nvPr/>
        </p:nvSpPr>
        <p:spPr>
          <a:xfrm>
            <a:off x="6391751" y="1267422"/>
            <a:ext cx="5099241" cy="13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7325" algn="just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</a:pPr>
            <a:r>
              <a:rPr lang="hu-HU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Csalárd telefonhívások, amelyek személyes banki adatok megszerzését célozzák. A hívó banki alkalmazottnak állítja magát, és banki hiba vagy csalásgyanú miatt telefonál.</a:t>
            </a:r>
            <a:endParaRPr lang="hu-HU" sz="12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8" name="Téglalap 47"/>
          <p:cNvSpPr/>
          <p:nvPr/>
        </p:nvSpPr>
        <p:spPr>
          <a:xfrm>
            <a:off x="5796204" y="2938373"/>
            <a:ext cx="5875261" cy="20036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450215" algn="just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</a:pPr>
            <a:r>
              <a:rPr lang="hu-HU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Minél sürgetőbb a hívás, annál gyanúsabb.</a:t>
            </a:r>
            <a:endParaRPr lang="hu-HU" sz="12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0215" algn="just">
              <a:lnSpc>
                <a:spcPct val="115000"/>
              </a:lnSpc>
              <a:spcAft>
                <a:spcPts val="0"/>
              </a:spcAft>
            </a:pPr>
            <a:r>
              <a:rPr lang="hu-HU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hu-HU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hu-HU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Lassítson és gondolja át, mit is kérnek!</a:t>
            </a:r>
            <a:endParaRPr lang="hu-HU" sz="12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0215" algn="just">
              <a:lnSpc>
                <a:spcPct val="115000"/>
              </a:lnSpc>
              <a:spcAft>
                <a:spcPts val="0"/>
              </a:spcAft>
            </a:pPr>
            <a:r>
              <a:rPr lang="hu-HU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hu-HU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hu-HU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 adjon meg adatokat, szakítsa meg a hívást!</a:t>
            </a:r>
            <a:endParaRPr lang="hu-HU" sz="12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99160" indent="635" algn="just">
              <a:lnSpc>
                <a:spcPct val="115000"/>
              </a:lnSpc>
              <a:spcAft>
                <a:spcPts val="0"/>
              </a:spcAft>
            </a:pPr>
            <a:r>
              <a:rPr lang="hu-HU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hu-HU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Ellenőrizze </a:t>
            </a:r>
            <a:r>
              <a:rPr lang="hu-HU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hívás valódiságát!</a:t>
            </a:r>
            <a:endParaRPr lang="hu-HU" sz="12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49580" indent="450215" algn="just">
              <a:lnSpc>
                <a:spcPct val="115000"/>
              </a:lnSpc>
              <a:spcAft>
                <a:spcPts val="0"/>
              </a:spcAft>
            </a:pPr>
            <a:r>
              <a:rPr lang="hu-HU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hu-HU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 telepítsen gépére mások kérésére programot!</a:t>
            </a:r>
            <a:endParaRPr lang="hu-HU" sz="12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49580" indent="450215" algn="just">
              <a:lnSpc>
                <a:spcPct val="115000"/>
              </a:lnSpc>
              <a:spcAft>
                <a:spcPts val="0"/>
              </a:spcAft>
            </a:pPr>
            <a:r>
              <a:rPr lang="hu-HU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Ne utaljon pénzt, telefonon érkező kérésre! </a:t>
            </a:r>
            <a:endParaRPr lang="hu-HU" dirty="0">
              <a:solidFill>
                <a:schemeClr val="bg1"/>
              </a:solidFill>
              <a:latin typeface="Book Antiqua" panose="02040602050305030304" pitchFamily="18" charset="0"/>
            </a:endParaRPr>
          </a:p>
        </p:txBody>
      </p:sp>
      <p:sp>
        <p:nvSpPr>
          <p:cNvPr id="36" name="Szövegdoboz 35"/>
          <p:cNvSpPr txBox="1"/>
          <p:nvPr/>
        </p:nvSpPr>
        <p:spPr>
          <a:xfrm>
            <a:off x="6787389" y="334378"/>
            <a:ext cx="4486201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400" dirty="0" smtClean="0">
                <a:solidFill>
                  <a:schemeClr val="bg1"/>
                </a:solidFill>
                <a:latin typeface="Berlin Sans FB Demi" panose="020E0802020502020306" pitchFamily="34" charset="0"/>
              </a:rPr>
              <a:t>2. </a:t>
            </a:r>
            <a:r>
              <a:rPr lang="hu-HU" sz="3200" dirty="0" smtClean="0">
                <a:solidFill>
                  <a:schemeClr val="bg1"/>
                </a:solidFill>
                <a:latin typeface="Berlin Sans FB Demi" panose="020E0802020502020306" pitchFamily="34" charset="0"/>
              </a:rPr>
              <a:t>Hamis </a:t>
            </a:r>
            <a:r>
              <a:rPr lang="hu-HU" sz="3200" dirty="0">
                <a:solidFill>
                  <a:schemeClr val="bg1"/>
                </a:solidFill>
                <a:latin typeface="Berlin Sans FB Demi" panose="020E0802020502020306" pitchFamily="34" charset="0"/>
              </a:rPr>
              <a:t>banki </a:t>
            </a:r>
            <a:r>
              <a:rPr lang="hu-HU" sz="3200" dirty="0" smtClean="0">
                <a:solidFill>
                  <a:schemeClr val="bg1"/>
                </a:solidFill>
                <a:latin typeface="Berlin Sans FB Demi" panose="020E0802020502020306" pitchFamily="34" charset="0"/>
              </a:rPr>
              <a:t>hívások</a:t>
            </a:r>
            <a:endParaRPr lang="hu-HU" sz="3400" dirty="0">
              <a:solidFill>
                <a:schemeClr val="bg1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49" name="Téglalap 48"/>
          <p:cNvSpPr/>
          <p:nvPr/>
        </p:nvSpPr>
        <p:spPr>
          <a:xfrm>
            <a:off x="230842" y="253693"/>
            <a:ext cx="5554729" cy="4725237"/>
          </a:xfrm>
          <a:prstGeom prst="rect">
            <a:avLst/>
          </a:prstGeom>
          <a:solidFill>
            <a:srgbClr val="EEF1EF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46" name="Téglalap 45"/>
          <p:cNvSpPr/>
          <p:nvPr/>
        </p:nvSpPr>
        <p:spPr>
          <a:xfrm>
            <a:off x="263435" y="966403"/>
            <a:ext cx="5065132" cy="3992067"/>
          </a:xfrm>
          <a:prstGeom prst="rect">
            <a:avLst/>
          </a:prstGeom>
          <a:blipFill>
            <a:blip r:embed="rId2"/>
            <a:srcRect/>
            <a:stretch>
              <a:fillRect l="-16408" r="-16408"/>
            </a:stretch>
          </a:blip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" name="Téglalap 2"/>
          <p:cNvSpPr/>
          <p:nvPr/>
        </p:nvSpPr>
        <p:spPr>
          <a:xfrm>
            <a:off x="5582270" y="5351595"/>
            <a:ext cx="6096000" cy="839845"/>
          </a:xfrm>
          <a:prstGeom prst="rect">
            <a:avLst/>
          </a:prstGeom>
        </p:spPr>
        <p:txBody>
          <a:bodyPr>
            <a:spAutoFit/>
          </a:bodyPr>
          <a:lstStyle/>
          <a:p>
            <a:pPr marL="899795" algn="ctr">
              <a:lnSpc>
                <a:spcPct val="115000"/>
              </a:lnSpc>
              <a:spcAft>
                <a:spcPts val="0"/>
              </a:spcAft>
            </a:pPr>
            <a:r>
              <a:rPr lang="hu-HU" sz="22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 ne adja meg hitelkártyája PIN, CVV kódját vagy online banki jelszavát!   </a:t>
            </a:r>
          </a:p>
        </p:txBody>
      </p:sp>
      <p:sp>
        <p:nvSpPr>
          <p:cNvPr id="13" name="Szövegdoboz 12"/>
          <p:cNvSpPr txBox="1"/>
          <p:nvPr/>
        </p:nvSpPr>
        <p:spPr>
          <a:xfrm>
            <a:off x="1257251" y="438111"/>
            <a:ext cx="438499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u-HU" sz="3000" dirty="0" smtClean="0">
                <a:solidFill>
                  <a:srgbClr val="FF0000"/>
                </a:solidFill>
                <a:latin typeface="Berlin Sans FB Demi" panose="020E0802020502020306" pitchFamily="34" charset="0"/>
              </a:rPr>
              <a:t>Kezelje fenntartással a kéretlen hívásokat !</a:t>
            </a:r>
            <a:endParaRPr lang="hu-HU" sz="30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pic>
        <p:nvPicPr>
          <p:cNvPr id="5" name="Kép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3" t="27263" r="1166" b="28779"/>
          <a:stretch/>
        </p:blipFill>
        <p:spPr>
          <a:xfrm>
            <a:off x="263435" y="4939731"/>
            <a:ext cx="5498284" cy="1663572"/>
          </a:xfrm>
          <a:prstGeom prst="rect">
            <a:avLst/>
          </a:prstGeom>
          <a:ln w="57150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1537669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églalap 42"/>
          <p:cNvSpPr/>
          <p:nvPr/>
        </p:nvSpPr>
        <p:spPr>
          <a:xfrm>
            <a:off x="6391751" y="1741690"/>
            <a:ext cx="5099241" cy="13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7325" algn="just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</a:pPr>
            <a:r>
              <a:rPr lang="hu-HU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SMS segítségével próbálnak megszerezni személyes infókat. A csaló banknak, futár- vagy közműszolgáltatónak álcázza a jelentkezést, kéri, nyisson meg egy oldalt, egy linket….</a:t>
            </a:r>
            <a:endParaRPr lang="hu-HU" sz="12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6" name="Szövegdoboz 35"/>
          <p:cNvSpPr txBox="1"/>
          <p:nvPr/>
        </p:nvSpPr>
        <p:spPr>
          <a:xfrm>
            <a:off x="7317897" y="334378"/>
            <a:ext cx="324694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400" dirty="0" smtClean="0">
                <a:solidFill>
                  <a:schemeClr val="bg1"/>
                </a:solidFill>
                <a:latin typeface="Berlin Sans FB Demi" panose="020E0802020502020306" pitchFamily="34" charset="0"/>
              </a:rPr>
              <a:t>2. </a:t>
            </a:r>
            <a:r>
              <a:rPr lang="hu-HU" sz="3200" dirty="0" smtClean="0">
                <a:solidFill>
                  <a:schemeClr val="bg1"/>
                </a:solidFill>
                <a:latin typeface="Berlin Sans FB Demi" panose="020E0802020502020306" pitchFamily="34" charset="0"/>
              </a:rPr>
              <a:t>Hamis SMS-</a:t>
            </a:r>
            <a:r>
              <a:rPr lang="hu-HU" sz="3200" dirty="0" err="1" smtClean="0">
                <a:solidFill>
                  <a:schemeClr val="bg1"/>
                </a:solidFill>
                <a:latin typeface="Berlin Sans FB Demi" panose="020E0802020502020306" pitchFamily="34" charset="0"/>
              </a:rPr>
              <a:t>ek</a:t>
            </a:r>
            <a:endParaRPr lang="hu-HU" sz="3400" dirty="0">
              <a:solidFill>
                <a:schemeClr val="bg1"/>
              </a:solidFill>
              <a:latin typeface="Berlin Sans FB Demi" panose="020E0802020502020306" pitchFamily="34" charset="0"/>
            </a:endParaRPr>
          </a:p>
        </p:txBody>
      </p:sp>
      <p:pic>
        <p:nvPicPr>
          <p:cNvPr id="5" name="Kép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3" t="27263" r="1166" b="28779"/>
          <a:stretch/>
        </p:blipFill>
        <p:spPr>
          <a:xfrm>
            <a:off x="271382" y="4913507"/>
            <a:ext cx="5501119" cy="1678690"/>
          </a:xfrm>
          <a:prstGeom prst="rect">
            <a:avLst/>
          </a:prstGeom>
          <a:ln w="57150">
            <a:solidFill>
              <a:srgbClr val="FF0000"/>
            </a:solidFill>
          </a:ln>
        </p:spPr>
      </p:pic>
      <p:sp>
        <p:nvSpPr>
          <p:cNvPr id="11" name="Téglalap 10"/>
          <p:cNvSpPr/>
          <p:nvPr/>
        </p:nvSpPr>
        <p:spPr>
          <a:xfrm>
            <a:off x="6391751" y="3436704"/>
            <a:ext cx="5099241" cy="2131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7325" algn="just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</a:pPr>
            <a:r>
              <a:rPr lang="hu-HU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Ne kattintson szöveges üzenetekben érkezett hivatkozásokra!</a:t>
            </a:r>
          </a:p>
          <a:p>
            <a:pPr marL="187325" algn="just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</a:pPr>
            <a:endParaRPr lang="hu-HU" dirty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87325" algn="just">
              <a:lnSpc>
                <a:spcPct val="115000"/>
              </a:lnSpc>
              <a:spcBef>
                <a:spcPts val="500"/>
              </a:spcBef>
            </a:pPr>
            <a:r>
              <a:rPr lang="hu-HU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Soha ne válaszoljon olyan SMS-re, ami PIN, online banki jelszavát vagy bármilyen biztonsági azonosítót kér</a:t>
            </a:r>
            <a:r>
              <a:rPr lang="hu-HU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!</a:t>
            </a:r>
            <a:endParaRPr lang="hu-HU" sz="12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Téglalap 13"/>
          <p:cNvSpPr/>
          <p:nvPr/>
        </p:nvSpPr>
        <p:spPr>
          <a:xfrm>
            <a:off x="243332" y="151269"/>
            <a:ext cx="5554800" cy="4725237"/>
          </a:xfrm>
          <a:prstGeom prst="rect">
            <a:avLst/>
          </a:prstGeom>
          <a:blipFill>
            <a:blip r:embed="rId3"/>
            <a:srcRect/>
            <a:stretch>
              <a:fillRect t="-8777" b="-8777"/>
            </a:stretch>
          </a:blip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7" name="Kép 6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31364" r="9954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93033">
            <a:off x="-35149" y="23595"/>
            <a:ext cx="2791670" cy="3873833"/>
          </a:xfrm>
          <a:prstGeom prst="rect">
            <a:avLst/>
          </a:prstGeom>
        </p:spPr>
      </p:pic>
      <p:sp>
        <p:nvSpPr>
          <p:cNvPr id="49" name="Lekerekített téglalap 48"/>
          <p:cNvSpPr/>
          <p:nvPr/>
        </p:nvSpPr>
        <p:spPr>
          <a:xfrm rot="867811">
            <a:off x="964857" y="361448"/>
            <a:ext cx="1685448" cy="3478255"/>
          </a:xfrm>
          <a:prstGeom prst="roundRect">
            <a:avLst/>
          </a:prstGeom>
          <a:blipFill>
            <a:blip r:embed="rId6"/>
            <a:srcRect/>
            <a:stretch>
              <a:fillRect l="-63150" t="-8777" r="-61714" b="-8777"/>
            </a:stretch>
          </a:blip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17" name="Kép 16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31364" r="9954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74603">
            <a:off x="2400007" y="774205"/>
            <a:ext cx="2791670" cy="3933717"/>
          </a:xfrm>
          <a:prstGeom prst="rect">
            <a:avLst/>
          </a:prstGeom>
        </p:spPr>
      </p:pic>
      <p:pic>
        <p:nvPicPr>
          <p:cNvPr id="4" name="Kép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54278">
            <a:off x="3438239" y="1244621"/>
            <a:ext cx="1641105" cy="2922963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4053576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églalap 42"/>
          <p:cNvSpPr/>
          <p:nvPr/>
        </p:nvSpPr>
        <p:spPr>
          <a:xfrm>
            <a:off x="6572224" y="2125776"/>
            <a:ext cx="5099241" cy="10277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7325" algn="just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</a:pPr>
            <a:r>
              <a:rPr lang="hu-HU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Gyakran meghamisított banki weboldalra vezetnek, általában egy felugró ablakban banki hitelesítő adatokat kérnek. </a:t>
            </a:r>
            <a:endParaRPr lang="hu-HU" sz="12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8" name="Téglalap 47"/>
          <p:cNvSpPr/>
          <p:nvPr/>
        </p:nvSpPr>
        <p:spPr>
          <a:xfrm>
            <a:off x="6297909" y="3335383"/>
            <a:ext cx="5373556" cy="2853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indent="-285750" algn="just">
              <a:lnSpc>
                <a:spcPct val="115000"/>
              </a:lnSpc>
              <a:spcAft>
                <a:spcPts val="0"/>
              </a:spcAft>
              <a:buFontTx/>
              <a:buChar char="-"/>
            </a:pPr>
            <a:r>
              <a:rPr lang="hu-HU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 </a:t>
            </a:r>
            <a:r>
              <a:rPr lang="hu-HU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nyissa meg a bank webhelyét az e-mailben található hivatkozásra kattintva</a:t>
            </a:r>
            <a:r>
              <a:rPr lang="hu-HU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!</a:t>
            </a:r>
          </a:p>
          <a:p>
            <a:pPr marL="457200" algn="just">
              <a:lnSpc>
                <a:spcPct val="115000"/>
              </a:lnSpc>
              <a:spcAft>
                <a:spcPts val="0"/>
              </a:spcAft>
            </a:pPr>
            <a:endParaRPr lang="hu-HU" dirty="0" smtClean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indent="-285750" algn="just">
              <a:lnSpc>
                <a:spcPct val="115000"/>
              </a:lnSpc>
              <a:buFontTx/>
              <a:buChar char="-"/>
            </a:pPr>
            <a:r>
              <a:rPr lang="hu-HU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Furcsa nyelvezet, helyesírási hibák jellemzik</a:t>
            </a:r>
            <a:r>
              <a:rPr lang="hu-HU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742950" indent="-285750" algn="just">
              <a:lnSpc>
                <a:spcPct val="115000"/>
              </a:lnSpc>
              <a:buFontTx/>
              <a:buChar char="-"/>
            </a:pPr>
            <a:endParaRPr lang="hu-HU" dirty="0" smtClean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indent="-285750" algn="just">
              <a:lnSpc>
                <a:spcPct val="115000"/>
              </a:lnSpc>
              <a:spcAft>
                <a:spcPts val="0"/>
              </a:spcAft>
              <a:buFontTx/>
              <a:buChar char="-"/>
            </a:pPr>
            <a:r>
              <a:rPr lang="hu-HU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Gépelje </a:t>
            </a:r>
            <a:r>
              <a:rPr lang="hu-HU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 a hivatkozást</a:t>
            </a:r>
            <a:r>
              <a:rPr lang="hu-HU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!</a:t>
            </a:r>
          </a:p>
          <a:p>
            <a:pPr marL="742950" indent="-285750" algn="just">
              <a:lnSpc>
                <a:spcPct val="115000"/>
              </a:lnSpc>
              <a:spcAft>
                <a:spcPts val="0"/>
              </a:spcAft>
              <a:buFontTx/>
              <a:buChar char="-"/>
            </a:pPr>
            <a:endParaRPr lang="hu-HU" dirty="0" smtClean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indent="-285750" algn="just">
              <a:lnSpc>
                <a:spcPct val="115000"/>
              </a:lnSpc>
              <a:spcAft>
                <a:spcPts val="0"/>
              </a:spcAft>
              <a:buFontTx/>
              <a:buChar char="-"/>
            </a:pPr>
            <a:r>
              <a:rPr lang="hu-HU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hu-HU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 adjon meg bizalmas adatokat</a:t>
            </a:r>
            <a:r>
              <a:rPr lang="hu-HU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!</a:t>
            </a:r>
          </a:p>
          <a:p>
            <a:pPr marL="742950" indent="-285750" algn="just">
              <a:lnSpc>
                <a:spcPct val="115000"/>
              </a:lnSpc>
              <a:spcAft>
                <a:spcPts val="0"/>
              </a:spcAft>
              <a:buFontTx/>
              <a:buChar char="-"/>
            </a:pPr>
            <a:endParaRPr lang="hu-HU" sz="12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6" name="Szövegdoboz 35"/>
          <p:cNvSpPr txBox="1"/>
          <p:nvPr/>
        </p:nvSpPr>
        <p:spPr>
          <a:xfrm>
            <a:off x="6096000" y="334378"/>
            <a:ext cx="584978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3400" dirty="0">
                <a:solidFill>
                  <a:schemeClr val="bg1"/>
                </a:solidFill>
                <a:latin typeface="Berlin Sans FB Demi" panose="020E0802020502020306" pitchFamily="34" charset="0"/>
              </a:rPr>
              <a:t>5</a:t>
            </a:r>
            <a:r>
              <a:rPr lang="hu-HU" sz="3400" dirty="0" smtClean="0">
                <a:solidFill>
                  <a:schemeClr val="bg1"/>
                </a:solidFill>
                <a:latin typeface="Berlin Sans FB Demi" panose="020E0802020502020306" pitchFamily="34" charset="0"/>
              </a:rPr>
              <a:t>. </a:t>
            </a:r>
            <a:r>
              <a:rPr lang="hu-HU" sz="3200" dirty="0" smtClean="0">
                <a:solidFill>
                  <a:schemeClr val="bg1"/>
                </a:solidFill>
                <a:latin typeface="Berlin Sans FB Demi" panose="020E0802020502020306" pitchFamily="34" charset="0"/>
              </a:rPr>
              <a:t>Hamisított </a:t>
            </a:r>
            <a:r>
              <a:rPr lang="hu-HU" sz="3200" dirty="0">
                <a:solidFill>
                  <a:schemeClr val="bg1"/>
                </a:solidFill>
                <a:latin typeface="Berlin Sans FB Demi" panose="020E0802020502020306" pitchFamily="34" charset="0"/>
              </a:rPr>
              <a:t>banki </a:t>
            </a:r>
            <a:r>
              <a:rPr lang="hu-HU" sz="3200" dirty="0" smtClean="0">
                <a:solidFill>
                  <a:schemeClr val="bg1"/>
                </a:solidFill>
                <a:latin typeface="Berlin Sans FB Demi" panose="020E0802020502020306" pitchFamily="34" charset="0"/>
              </a:rPr>
              <a:t>oldalak „adathalász”</a:t>
            </a:r>
            <a:endParaRPr lang="hu-HU" sz="3400" dirty="0">
              <a:solidFill>
                <a:schemeClr val="bg1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10" name="Téglalap 9"/>
          <p:cNvSpPr/>
          <p:nvPr/>
        </p:nvSpPr>
        <p:spPr>
          <a:xfrm>
            <a:off x="327970" y="334378"/>
            <a:ext cx="5554799" cy="4149968"/>
          </a:xfrm>
          <a:prstGeom prst="rect">
            <a:avLst/>
          </a:prstGeom>
          <a:blipFill>
            <a:blip r:embed="rId2"/>
            <a:srcRect/>
            <a:stretch>
              <a:fillRect t="-310" b="278"/>
            </a:stretch>
          </a:blip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1" name="Szövegdoboz 10"/>
          <p:cNvSpPr txBox="1"/>
          <p:nvPr/>
        </p:nvSpPr>
        <p:spPr>
          <a:xfrm rot="20262612">
            <a:off x="1367240" y="1033285"/>
            <a:ext cx="379447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000" dirty="0" smtClean="0">
                <a:solidFill>
                  <a:srgbClr val="C00000"/>
                </a:solidFill>
                <a:latin typeface="Berlin Sans FB Demi" panose="020E0802020502020306" pitchFamily="34" charset="0"/>
              </a:rPr>
              <a:t>Ne akadjon horogra!</a:t>
            </a:r>
            <a:endParaRPr lang="hu-HU" sz="3000" dirty="0">
              <a:solidFill>
                <a:srgbClr val="C00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12" name="Folyamatábra: Kézi adatbevitel 11"/>
          <p:cNvSpPr/>
          <p:nvPr/>
        </p:nvSpPr>
        <p:spPr>
          <a:xfrm>
            <a:off x="327970" y="3997593"/>
            <a:ext cx="5554729" cy="2605870"/>
          </a:xfrm>
          <a:prstGeom prst="flowChartManualInput">
            <a:avLst/>
          </a:prstGeom>
          <a:blipFill>
            <a:blip r:embed="rId3"/>
            <a:stretch>
              <a:fillRect l="-8367" r="264"/>
            </a:stretch>
          </a:blip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" name="Téglalap 1"/>
          <p:cNvSpPr/>
          <p:nvPr/>
        </p:nvSpPr>
        <p:spPr>
          <a:xfrm>
            <a:off x="5368119" y="6858000"/>
            <a:ext cx="6096000" cy="390684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algn="just">
              <a:lnSpc>
                <a:spcPct val="115000"/>
              </a:lnSpc>
              <a:spcAft>
                <a:spcPts val="0"/>
              </a:spcAft>
            </a:pPr>
            <a:r>
              <a:rPr lang="hu-HU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endParaRPr lang="hu-HU" sz="12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6975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églalap 42"/>
          <p:cNvSpPr/>
          <p:nvPr/>
        </p:nvSpPr>
        <p:spPr>
          <a:xfrm>
            <a:off x="6471269" y="1617521"/>
            <a:ext cx="5099241" cy="10277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7325" algn="just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</a:pPr>
            <a:r>
              <a:rPr lang="hu-HU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módszer ugyanaz, csak szolgáltatónak álcázva, adategyeztetésre hivatkozik. (rosszindulatú szoftvert telepít)</a:t>
            </a:r>
            <a:endParaRPr lang="hu-HU" sz="12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8" name="Téglalap 47"/>
          <p:cNvSpPr/>
          <p:nvPr/>
        </p:nvSpPr>
        <p:spPr>
          <a:xfrm>
            <a:off x="6471269" y="2820450"/>
            <a:ext cx="5373556" cy="302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66090" indent="-285750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FontTx/>
              <a:buChar char="-"/>
            </a:pPr>
            <a:r>
              <a:rPr lang="hu-HU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Legyen </a:t>
            </a:r>
            <a:r>
              <a:rPr lang="hu-HU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éber, ha a szolgáltató banki adatokat kér, azonnali fizetésre szólít fel! </a:t>
            </a:r>
            <a:endParaRPr lang="hu-HU" dirty="0" smtClean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51790" indent="-171450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FontTx/>
              <a:buChar char="-"/>
            </a:pPr>
            <a:endParaRPr lang="hu-HU" sz="12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66090" indent="-285750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FontTx/>
              <a:buChar char="-"/>
            </a:pPr>
            <a:r>
              <a:rPr lang="hu-HU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Hátralékot ne fizessünk azonnal. </a:t>
            </a:r>
            <a:r>
              <a:rPr lang="hu-HU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Ellenőrizzük!</a:t>
            </a:r>
          </a:p>
          <a:p>
            <a:pPr marL="466090" indent="-285750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FontTx/>
              <a:buChar char="-"/>
            </a:pPr>
            <a:endParaRPr lang="hu-HU" dirty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66090" indent="-285750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FontTx/>
              <a:buChar char="-"/>
            </a:pPr>
            <a:r>
              <a:rPr lang="hu-HU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Minél </a:t>
            </a:r>
            <a:r>
              <a:rPr lang="hu-HU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sürgetőbb, annál gyanúsabb</a:t>
            </a:r>
            <a:r>
              <a:rPr lang="hu-HU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!</a:t>
            </a:r>
          </a:p>
          <a:p>
            <a:pPr marL="466090" indent="-285750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FontTx/>
              <a:buChar char="-"/>
            </a:pPr>
            <a:endParaRPr lang="hu-HU" sz="12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80340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</a:pPr>
            <a:r>
              <a:rPr lang="hu-HU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   Ne </a:t>
            </a:r>
            <a:r>
              <a:rPr lang="hu-HU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utaljon pénzt telefonon érkező kérésre!  </a:t>
            </a:r>
            <a:endParaRPr lang="hu-HU" sz="12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indent="-285750" algn="just">
              <a:lnSpc>
                <a:spcPct val="115000"/>
              </a:lnSpc>
              <a:spcAft>
                <a:spcPts val="0"/>
              </a:spcAft>
              <a:buFontTx/>
              <a:buChar char="-"/>
            </a:pPr>
            <a:endParaRPr lang="hu-HU" sz="12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6" name="Szövegdoboz 35"/>
          <p:cNvSpPr txBox="1"/>
          <p:nvPr/>
        </p:nvSpPr>
        <p:spPr>
          <a:xfrm>
            <a:off x="6096000" y="334378"/>
            <a:ext cx="584978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3400" dirty="0" smtClean="0">
                <a:solidFill>
                  <a:schemeClr val="bg1"/>
                </a:solidFill>
                <a:latin typeface="Berlin Sans FB Demi" panose="020E0802020502020306" pitchFamily="34" charset="0"/>
              </a:rPr>
              <a:t>6. </a:t>
            </a:r>
            <a:r>
              <a:rPr lang="hu-HU" sz="3200" dirty="0" smtClean="0">
                <a:solidFill>
                  <a:schemeClr val="bg1"/>
                </a:solidFill>
                <a:latin typeface="Berlin Sans FB Demi" panose="020E0802020502020306" pitchFamily="34" charset="0"/>
              </a:rPr>
              <a:t>Nem banki szolgáltatók nevével történ</a:t>
            </a:r>
            <a:r>
              <a:rPr lang="hu-HU" sz="3200" b="1" dirty="0" smtClean="0">
                <a:solidFill>
                  <a:schemeClr val="bg1"/>
                </a:solidFill>
                <a:latin typeface="Berlin Sans FB Demi" panose="020E0802020502020306" pitchFamily="34" charset="0"/>
              </a:rPr>
              <a:t>ő</a:t>
            </a:r>
            <a:r>
              <a:rPr lang="hu-HU" sz="3200" dirty="0" smtClean="0">
                <a:solidFill>
                  <a:schemeClr val="bg1"/>
                </a:solidFill>
                <a:latin typeface="Berlin Sans FB Demi" panose="020E0802020502020306" pitchFamily="34" charset="0"/>
              </a:rPr>
              <a:t> visszaélés</a:t>
            </a:r>
            <a:endParaRPr lang="hu-HU" sz="3400" dirty="0">
              <a:solidFill>
                <a:schemeClr val="bg1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10" name="Téglalap 9"/>
          <p:cNvSpPr/>
          <p:nvPr/>
        </p:nvSpPr>
        <p:spPr>
          <a:xfrm>
            <a:off x="327970" y="484503"/>
            <a:ext cx="5554799" cy="3848669"/>
          </a:xfrm>
          <a:prstGeom prst="rect">
            <a:avLst/>
          </a:prstGeom>
          <a:blipFill>
            <a:blip r:embed="rId2"/>
            <a:srcRect/>
            <a:stretch>
              <a:fillRect t="-75637" b="-7583"/>
            </a:stretch>
          </a:blip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4" name="Téglalap 13"/>
          <p:cNvSpPr/>
          <p:nvPr/>
        </p:nvSpPr>
        <p:spPr>
          <a:xfrm>
            <a:off x="327900" y="484503"/>
            <a:ext cx="5554800" cy="3889611"/>
          </a:xfrm>
          <a:prstGeom prst="rect">
            <a:avLst/>
          </a:prstGeom>
          <a:blipFill>
            <a:blip r:embed="rId3"/>
            <a:srcRect/>
            <a:stretch>
              <a:fillRect l="-1363" t="-855" r="-953" b="-287"/>
            </a:stretch>
          </a:blip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1" name="Szövegdoboz 10"/>
          <p:cNvSpPr txBox="1"/>
          <p:nvPr/>
        </p:nvSpPr>
        <p:spPr>
          <a:xfrm>
            <a:off x="6872094" y="5818924"/>
            <a:ext cx="4698416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hu-HU" sz="3600" dirty="0" smtClean="0">
                <a:ln>
                  <a:solidFill>
                    <a:srgbClr val="FF0000"/>
                  </a:solidFill>
                </a:ln>
                <a:solidFill>
                  <a:srgbClr val="DFF6FC"/>
                </a:solidFill>
                <a:latin typeface="Berlin Sans FB Demi" panose="020E0802020502020306" pitchFamily="34" charset="0"/>
              </a:rPr>
              <a:t>Ne akadjon horogra!</a:t>
            </a:r>
            <a:endParaRPr lang="hu-HU" sz="3600" dirty="0">
              <a:ln>
                <a:solidFill>
                  <a:srgbClr val="FF0000"/>
                </a:solidFill>
              </a:ln>
              <a:solidFill>
                <a:srgbClr val="DFF6FC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16" name="Téglalap 15"/>
          <p:cNvSpPr/>
          <p:nvPr/>
        </p:nvSpPr>
        <p:spPr>
          <a:xfrm>
            <a:off x="327900" y="334378"/>
            <a:ext cx="5554800" cy="3889611"/>
          </a:xfrm>
          <a:prstGeom prst="rect">
            <a:avLst/>
          </a:prstGeom>
          <a:blipFill>
            <a:blip r:embed="rId4"/>
            <a:srcRect/>
            <a:stretch>
              <a:fillRect l="-491" t="-17514" r="491" b="-2076"/>
            </a:stretch>
          </a:blip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2" name="Folyamatábra: Kézi adatbevitel 11"/>
          <p:cNvSpPr/>
          <p:nvPr/>
        </p:nvSpPr>
        <p:spPr>
          <a:xfrm>
            <a:off x="327970" y="3429000"/>
            <a:ext cx="5554729" cy="3036255"/>
          </a:xfrm>
          <a:prstGeom prst="flowChartManualInput">
            <a:avLst/>
          </a:prstGeom>
          <a:blipFill>
            <a:blip r:embed="rId5"/>
            <a:stretch>
              <a:fillRect l="-8367" r="264"/>
            </a:stretch>
          </a:blip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62151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4" grpId="0" animBg="1"/>
      <p:bldP spid="11" grpId="0"/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églalap 42"/>
          <p:cNvSpPr/>
          <p:nvPr/>
        </p:nvSpPr>
        <p:spPr>
          <a:xfrm>
            <a:off x="6471269" y="1617521"/>
            <a:ext cx="5099241" cy="10277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7325" algn="just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</a:pPr>
            <a:r>
              <a:rPr lang="hu-HU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Eladók is céltáblává váltak. Pár éve még a vevőket verték át, hogy nem olyan minőségű áru érkezett, amit megrendeltek, de jóhiszeműen előre fizettek. </a:t>
            </a:r>
            <a:endParaRPr lang="hu-HU" sz="12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8" name="Téglalap 47"/>
          <p:cNvSpPr/>
          <p:nvPr/>
        </p:nvSpPr>
        <p:spPr>
          <a:xfrm>
            <a:off x="5704247" y="2859420"/>
            <a:ext cx="5866263" cy="2897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86180" indent="-285750" algn="just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FontTx/>
              <a:buChar char="-"/>
            </a:pPr>
            <a:r>
              <a:rPr lang="hu-HU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Pénz </a:t>
            </a:r>
            <a:r>
              <a:rPr lang="hu-HU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fogadásához név bankszámlaszám kell, akinek ez nem elég szakítsuk meg a kapcsolatot</a:t>
            </a:r>
            <a:r>
              <a:rPr lang="hu-HU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!</a:t>
            </a:r>
          </a:p>
          <a:p>
            <a:pPr marL="1186180" indent="-285750" algn="just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FontTx/>
              <a:buChar char="-"/>
            </a:pPr>
            <a:endParaRPr lang="hu-HU" dirty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86180" indent="-285750" algn="just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FontTx/>
              <a:buChar char="-"/>
            </a:pPr>
            <a:r>
              <a:rPr lang="hu-HU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Nem </a:t>
            </a:r>
            <a:r>
              <a:rPr lang="hu-HU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kell netbanki fiókba bejelentkezni illetve kártyaadatainkat megadni, hogy pénzt fogadjunk. </a:t>
            </a:r>
            <a:endParaRPr lang="hu-HU" dirty="0" smtClean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86180" indent="-285750" algn="just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FontTx/>
              <a:buChar char="-"/>
            </a:pPr>
            <a:endParaRPr lang="hu-HU" dirty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00430" algn="just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</a:pPr>
            <a:r>
              <a:rPr lang="hu-HU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Ne fizessünk a szállításért!  </a:t>
            </a:r>
          </a:p>
        </p:txBody>
      </p:sp>
      <p:sp>
        <p:nvSpPr>
          <p:cNvPr id="36" name="Szövegdoboz 35"/>
          <p:cNvSpPr txBox="1"/>
          <p:nvPr/>
        </p:nvSpPr>
        <p:spPr>
          <a:xfrm>
            <a:off x="6096000" y="334378"/>
            <a:ext cx="584978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3400" dirty="0">
                <a:solidFill>
                  <a:schemeClr val="bg1"/>
                </a:solidFill>
                <a:latin typeface="Berlin Sans FB Demi" panose="020E0802020502020306" pitchFamily="34" charset="0"/>
              </a:rPr>
              <a:t>7</a:t>
            </a:r>
            <a:r>
              <a:rPr lang="hu-HU" sz="3400" dirty="0" smtClean="0">
                <a:solidFill>
                  <a:schemeClr val="bg1"/>
                </a:solidFill>
                <a:latin typeface="Berlin Sans FB Demi" panose="020E0802020502020306" pitchFamily="34" charset="0"/>
              </a:rPr>
              <a:t>. </a:t>
            </a:r>
            <a:r>
              <a:rPr lang="hu-HU" sz="3200" dirty="0" smtClean="0">
                <a:solidFill>
                  <a:schemeClr val="bg1"/>
                </a:solidFill>
                <a:latin typeface="Berlin Sans FB Demi" panose="020E0802020502020306" pitchFamily="34" charset="0"/>
              </a:rPr>
              <a:t>Eladó átverése az online piactereken</a:t>
            </a:r>
            <a:endParaRPr lang="hu-HU" sz="3400" dirty="0">
              <a:solidFill>
                <a:schemeClr val="bg1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11" name="Szövegdoboz 10"/>
          <p:cNvSpPr txBox="1"/>
          <p:nvPr/>
        </p:nvSpPr>
        <p:spPr>
          <a:xfrm>
            <a:off x="6872094" y="5818924"/>
            <a:ext cx="4698416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hu-HU" sz="3600" dirty="0" smtClean="0">
                <a:ln>
                  <a:solidFill>
                    <a:srgbClr val="FF0000"/>
                  </a:solidFill>
                </a:ln>
                <a:solidFill>
                  <a:srgbClr val="DFF6FC"/>
                </a:solidFill>
                <a:latin typeface="Berlin Sans FB Demi" panose="020E0802020502020306" pitchFamily="34" charset="0"/>
              </a:rPr>
              <a:t>Ne akadjon horogra!</a:t>
            </a:r>
            <a:endParaRPr lang="hu-HU" sz="3600" dirty="0">
              <a:ln>
                <a:solidFill>
                  <a:srgbClr val="FF0000"/>
                </a:solidFill>
              </a:ln>
              <a:solidFill>
                <a:srgbClr val="DFF6FC"/>
              </a:solidFill>
              <a:latin typeface="Berlin Sans FB Demi" panose="020E0802020502020306" pitchFamily="34" charset="0"/>
            </a:endParaRPr>
          </a:p>
        </p:txBody>
      </p:sp>
      <p:grpSp>
        <p:nvGrpSpPr>
          <p:cNvPr id="5" name="Csoportba foglalás 4"/>
          <p:cNvGrpSpPr/>
          <p:nvPr/>
        </p:nvGrpSpPr>
        <p:grpSpPr>
          <a:xfrm>
            <a:off x="327899" y="314168"/>
            <a:ext cx="5554800" cy="4981433"/>
            <a:chOff x="327899" y="484503"/>
            <a:chExt cx="5554800" cy="4981433"/>
          </a:xfrm>
        </p:grpSpPr>
        <p:grpSp>
          <p:nvGrpSpPr>
            <p:cNvPr id="4" name="Csoportba foglalás 3"/>
            <p:cNvGrpSpPr/>
            <p:nvPr/>
          </p:nvGrpSpPr>
          <p:grpSpPr>
            <a:xfrm>
              <a:off x="327899" y="484503"/>
              <a:ext cx="5554800" cy="4981433"/>
              <a:chOff x="327899" y="484503"/>
              <a:chExt cx="5554800" cy="4981433"/>
            </a:xfrm>
          </p:grpSpPr>
          <p:sp>
            <p:nvSpPr>
              <p:cNvPr id="3" name="Téglalap 2"/>
              <p:cNvSpPr/>
              <p:nvPr/>
            </p:nvSpPr>
            <p:spPr>
              <a:xfrm>
                <a:off x="327899" y="484503"/>
                <a:ext cx="5554800" cy="4981433"/>
              </a:xfrm>
              <a:prstGeom prst="rect">
                <a:avLst/>
              </a:prstGeom>
              <a:solidFill>
                <a:schemeClr val="bg1"/>
              </a:solidFill>
              <a:ln w="571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hu-HU"/>
              </a:p>
            </p:txBody>
          </p:sp>
          <p:sp>
            <p:nvSpPr>
              <p:cNvPr id="13" name="Téglalap 12"/>
              <p:cNvSpPr/>
              <p:nvPr/>
            </p:nvSpPr>
            <p:spPr>
              <a:xfrm>
                <a:off x="1136632" y="1091821"/>
                <a:ext cx="3937333" cy="3708264"/>
              </a:xfrm>
              <a:prstGeom prst="rect">
                <a:avLst/>
              </a:prstGeom>
              <a:blipFill>
                <a:blip r:embed="rId2"/>
                <a:srcRect/>
                <a:stretch>
                  <a:fillRect l="-584" t="-41937" r="-4451" b="-4"/>
                </a:stretch>
              </a:blipFill>
              <a:ln w="571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hu-HU"/>
              </a:p>
            </p:txBody>
          </p:sp>
        </p:grpSp>
        <p:sp>
          <p:nvSpPr>
            <p:cNvPr id="15" name="Téglalap 14"/>
            <p:cNvSpPr/>
            <p:nvPr/>
          </p:nvSpPr>
          <p:spPr>
            <a:xfrm>
              <a:off x="1349863" y="611748"/>
              <a:ext cx="3937333" cy="553255"/>
            </a:xfrm>
            <a:prstGeom prst="rect">
              <a:avLst/>
            </a:prstGeom>
            <a:blipFill>
              <a:blip r:embed="rId2"/>
              <a:srcRect/>
              <a:stretch>
                <a:fillRect l="-584" t="-144176" r="-4451" b="-707203"/>
              </a:stretch>
            </a:blip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</p:grpSp>
      <p:sp>
        <p:nvSpPr>
          <p:cNvPr id="12" name="Folyamatábra: Kézi adatbevitel 11"/>
          <p:cNvSpPr/>
          <p:nvPr/>
        </p:nvSpPr>
        <p:spPr>
          <a:xfrm>
            <a:off x="327970" y="3753134"/>
            <a:ext cx="5554729" cy="2712121"/>
          </a:xfrm>
          <a:prstGeom prst="flowChartManualInput">
            <a:avLst/>
          </a:prstGeom>
          <a:blipFill>
            <a:blip r:embed="rId3"/>
            <a:stretch>
              <a:fillRect l="-8367" r="264"/>
            </a:stretch>
          </a:blip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10059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églalap 42"/>
          <p:cNvSpPr/>
          <p:nvPr/>
        </p:nvSpPr>
        <p:spPr>
          <a:xfrm>
            <a:off x="6471269" y="1851807"/>
            <a:ext cx="5099241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hu-H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hu-H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csaló </a:t>
            </a:r>
            <a:r>
              <a:rPr lang="hu-H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azt állítja, hogy felvétele van az áldozatról, kompromittáló fotóval zsarol </a:t>
            </a:r>
            <a:r>
              <a:rPr lang="hu-H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e-mailen. Utasít: fizessen</a:t>
            </a:r>
            <a:r>
              <a:rPr lang="hu-H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hogy ne tegye közé.  </a:t>
            </a:r>
          </a:p>
          <a:p>
            <a:endParaRPr lang="hu-HU" dirty="0">
              <a:solidFill>
                <a:schemeClr val="bg1"/>
              </a:solidFill>
            </a:endParaRPr>
          </a:p>
          <a:p>
            <a:endParaRPr lang="hu-HU" dirty="0">
              <a:solidFill>
                <a:schemeClr val="bg1"/>
              </a:solidFill>
            </a:endParaRPr>
          </a:p>
          <a:p>
            <a:endParaRPr lang="hu-HU" sz="12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6" name="Szövegdoboz 35"/>
          <p:cNvSpPr txBox="1"/>
          <p:nvPr/>
        </p:nvSpPr>
        <p:spPr>
          <a:xfrm>
            <a:off x="5882699" y="334378"/>
            <a:ext cx="584978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3400" dirty="0">
                <a:solidFill>
                  <a:schemeClr val="bg1"/>
                </a:solidFill>
                <a:latin typeface="Berlin Sans FB Demi" panose="020E0802020502020306" pitchFamily="34" charset="0"/>
              </a:rPr>
              <a:t>8</a:t>
            </a:r>
            <a:r>
              <a:rPr lang="hu-HU" sz="3400" dirty="0" smtClean="0">
                <a:solidFill>
                  <a:schemeClr val="bg1"/>
                </a:solidFill>
                <a:latin typeface="Berlin Sans FB Demi" panose="020E0802020502020306" pitchFamily="34" charset="0"/>
              </a:rPr>
              <a:t>. </a:t>
            </a:r>
            <a:r>
              <a:rPr lang="hu-HU" sz="3200" dirty="0" smtClean="0">
                <a:solidFill>
                  <a:schemeClr val="bg1"/>
                </a:solidFill>
                <a:latin typeface="Berlin Sans FB Demi" panose="020E0802020502020306" pitchFamily="34" charset="0"/>
              </a:rPr>
              <a:t>SEXTORTION</a:t>
            </a:r>
            <a:endParaRPr lang="hu-HU" sz="3400" dirty="0">
              <a:solidFill>
                <a:schemeClr val="bg1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14" name="Téglalap 13"/>
          <p:cNvSpPr/>
          <p:nvPr/>
        </p:nvSpPr>
        <p:spPr>
          <a:xfrm>
            <a:off x="327900" y="334378"/>
            <a:ext cx="5554800" cy="3889611"/>
          </a:xfrm>
          <a:prstGeom prst="rect">
            <a:avLst/>
          </a:prstGeom>
          <a:blipFill>
            <a:blip r:embed="rId2"/>
            <a:srcRect/>
            <a:stretch>
              <a:fillRect l="-8413" r="-8413"/>
            </a:stretch>
          </a:blip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2" name="Folyamatábra: Kézi adatbevitel 11"/>
          <p:cNvSpPr/>
          <p:nvPr/>
        </p:nvSpPr>
        <p:spPr>
          <a:xfrm>
            <a:off x="327970" y="3429000"/>
            <a:ext cx="5554729" cy="3036255"/>
          </a:xfrm>
          <a:prstGeom prst="flowChartManualInput">
            <a:avLst/>
          </a:prstGeom>
          <a:blipFill>
            <a:blip r:embed="rId3"/>
            <a:stretch>
              <a:fillRect l="-8367" r="264"/>
            </a:stretch>
          </a:blip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1" name="Szövegdoboz 10"/>
          <p:cNvSpPr txBox="1"/>
          <p:nvPr/>
        </p:nvSpPr>
        <p:spPr>
          <a:xfrm>
            <a:off x="6863638" y="3682900"/>
            <a:ext cx="4314501" cy="101566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hu-HU" sz="3000" dirty="0" smtClean="0">
                <a:ln>
                  <a:solidFill>
                    <a:srgbClr val="FF0000"/>
                  </a:solidFill>
                </a:ln>
                <a:solidFill>
                  <a:srgbClr val="DFF6FC"/>
                </a:solidFill>
                <a:latin typeface="Berlin Sans FB Demi" panose="020E0802020502020306" pitchFamily="34" charset="0"/>
              </a:rPr>
              <a:t>Ne fizessünk,</a:t>
            </a:r>
          </a:p>
          <a:p>
            <a:pPr algn="ctr"/>
            <a:r>
              <a:rPr lang="hu-HU" sz="3000" dirty="0" smtClean="0">
                <a:ln>
                  <a:solidFill>
                    <a:srgbClr val="FF0000"/>
                  </a:solidFill>
                </a:ln>
                <a:solidFill>
                  <a:srgbClr val="DFF6FC"/>
                </a:solidFill>
                <a:latin typeface="Berlin Sans FB Demi" panose="020E0802020502020306" pitchFamily="34" charset="0"/>
              </a:rPr>
              <a:t>ismét pénzt fog kérni! </a:t>
            </a:r>
            <a:endParaRPr lang="hu-HU" sz="3000" dirty="0">
              <a:ln>
                <a:solidFill>
                  <a:srgbClr val="FF0000"/>
                </a:solidFill>
              </a:ln>
              <a:solidFill>
                <a:srgbClr val="DFF6FC"/>
              </a:solidFill>
              <a:latin typeface="Berlin Sans FB Demi" panose="020E08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5948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03446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Csoportba foglalás 10"/>
          <p:cNvGrpSpPr/>
          <p:nvPr/>
        </p:nvGrpSpPr>
        <p:grpSpPr>
          <a:xfrm>
            <a:off x="2060811" y="1248034"/>
            <a:ext cx="8065829" cy="1877303"/>
            <a:chOff x="2060811" y="1248034"/>
            <a:chExt cx="8065829" cy="1877303"/>
          </a:xfrm>
        </p:grpSpPr>
        <p:sp>
          <p:nvSpPr>
            <p:cNvPr id="7" name="Ellipszis 6"/>
            <p:cNvSpPr/>
            <p:nvPr/>
          </p:nvSpPr>
          <p:spPr>
            <a:xfrm>
              <a:off x="2060811" y="1583140"/>
              <a:ext cx="1542197" cy="1542197"/>
            </a:xfrm>
            <a:prstGeom prst="ellipse">
              <a:avLst/>
            </a:prstGeom>
            <a:solidFill>
              <a:srgbClr val="13415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8" name="Ellipszis 7"/>
            <p:cNvSpPr/>
            <p:nvPr/>
          </p:nvSpPr>
          <p:spPr>
            <a:xfrm>
              <a:off x="4137546" y="1583139"/>
              <a:ext cx="1542197" cy="1542197"/>
            </a:xfrm>
            <a:prstGeom prst="ellipse">
              <a:avLst/>
            </a:prstGeom>
            <a:solidFill>
              <a:srgbClr val="13415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9" name="Ellipszis 8"/>
            <p:cNvSpPr/>
            <p:nvPr/>
          </p:nvSpPr>
          <p:spPr>
            <a:xfrm>
              <a:off x="6348484" y="1583138"/>
              <a:ext cx="1542197" cy="1542197"/>
            </a:xfrm>
            <a:prstGeom prst="ellipse">
              <a:avLst/>
            </a:prstGeom>
            <a:solidFill>
              <a:srgbClr val="13415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10" name="Ellipszis 9"/>
            <p:cNvSpPr/>
            <p:nvPr/>
          </p:nvSpPr>
          <p:spPr>
            <a:xfrm>
              <a:off x="8434318" y="1583138"/>
              <a:ext cx="1542197" cy="1542197"/>
            </a:xfrm>
            <a:prstGeom prst="ellipse">
              <a:avLst/>
            </a:prstGeom>
            <a:solidFill>
              <a:srgbClr val="13415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3" name="Szövegdoboz 2"/>
            <p:cNvSpPr txBox="1"/>
            <p:nvPr/>
          </p:nvSpPr>
          <p:spPr>
            <a:xfrm>
              <a:off x="2499813" y="1309453"/>
              <a:ext cx="818867" cy="18158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sz="11200" dirty="0" smtClean="0">
                  <a:solidFill>
                    <a:srgbClr val="80AEC6"/>
                  </a:solidFill>
                  <a:latin typeface="Berlin Sans FB Demi" panose="020E0802020502020306" pitchFamily="34" charset="0"/>
                  <a:cs typeface="Times New Roman" panose="02020603050405020304" pitchFamily="18" charset="0"/>
                </a:rPr>
                <a:t>1</a:t>
              </a:r>
              <a:endParaRPr lang="hu-HU" sz="11200" dirty="0">
                <a:solidFill>
                  <a:srgbClr val="80AEC6"/>
                </a:solidFill>
                <a:latin typeface="Berlin Sans FB Demi" panose="020E0802020502020306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4" name="Szövegdoboz 3"/>
            <p:cNvSpPr txBox="1"/>
            <p:nvPr/>
          </p:nvSpPr>
          <p:spPr>
            <a:xfrm>
              <a:off x="4421874" y="1248034"/>
              <a:ext cx="1460312" cy="18158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sz="11200" dirty="0" smtClean="0">
                  <a:solidFill>
                    <a:srgbClr val="80AEC6"/>
                  </a:solidFill>
                  <a:latin typeface="Berlin Sans FB Demi" panose="020E0802020502020306" pitchFamily="34" charset="0"/>
                  <a:cs typeface="Times New Roman" panose="02020603050405020304" pitchFamily="18" charset="0"/>
                </a:rPr>
                <a:t>2</a:t>
              </a:r>
              <a:endParaRPr lang="hu-HU" sz="11200" dirty="0">
                <a:solidFill>
                  <a:srgbClr val="80AEC6"/>
                </a:solidFill>
                <a:latin typeface="Berlin Sans FB Demi" panose="020E0802020502020306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5" name="Szövegdoboz 4"/>
            <p:cNvSpPr txBox="1"/>
            <p:nvPr/>
          </p:nvSpPr>
          <p:spPr>
            <a:xfrm>
              <a:off x="6657833" y="1309453"/>
              <a:ext cx="1460312" cy="18158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sz="11200" dirty="0" smtClean="0">
                  <a:solidFill>
                    <a:srgbClr val="80AEC6"/>
                  </a:solidFill>
                  <a:latin typeface="Berlin Sans FB Demi" panose="020E0802020502020306" pitchFamily="34" charset="0"/>
                  <a:cs typeface="Times New Roman" panose="02020603050405020304" pitchFamily="18" charset="0"/>
                </a:rPr>
                <a:t>3</a:t>
              </a:r>
              <a:endParaRPr lang="hu-HU" sz="11200" dirty="0">
                <a:solidFill>
                  <a:srgbClr val="80AEC6"/>
                </a:solidFill>
                <a:latin typeface="Berlin Sans FB Demi" panose="020E0802020502020306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6" name="Szövegdoboz 5"/>
            <p:cNvSpPr txBox="1"/>
            <p:nvPr/>
          </p:nvSpPr>
          <p:spPr>
            <a:xfrm>
              <a:off x="8666328" y="1309453"/>
              <a:ext cx="1460312" cy="18158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sz="11200" dirty="0" smtClean="0">
                  <a:solidFill>
                    <a:srgbClr val="80AEC6"/>
                  </a:solidFill>
                  <a:latin typeface="Berlin Sans FB Demi" panose="020E0802020502020306" pitchFamily="34" charset="0"/>
                  <a:cs typeface="Times New Roman" panose="02020603050405020304" pitchFamily="18" charset="0"/>
                </a:rPr>
                <a:t>4</a:t>
              </a:r>
              <a:endParaRPr lang="hu-HU" sz="11200" dirty="0">
                <a:solidFill>
                  <a:srgbClr val="80AEC6"/>
                </a:solidFill>
                <a:latin typeface="Berlin Sans FB Demi" panose="020E0802020502020306" pitchFamily="34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98729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627</TotalTime>
  <Words>546</Words>
  <Application>Microsoft Office PowerPoint</Application>
  <PresentationFormat>Szélesvásznú</PresentationFormat>
  <Paragraphs>72</Paragraphs>
  <Slides>11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6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11</vt:i4>
      </vt:variant>
    </vt:vector>
  </HeadingPairs>
  <TitlesOfParts>
    <vt:vector size="18" baseType="lpstr">
      <vt:lpstr>Arial</vt:lpstr>
      <vt:lpstr>Berlin Sans FB Demi</vt:lpstr>
      <vt:lpstr>Book Antiqua</vt:lpstr>
      <vt:lpstr>Calibri</vt:lpstr>
      <vt:lpstr>Calibri Light</vt:lpstr>
      <vt:lpstr>Times New Roman</vt:lpstr>
      <vt:lpstr>Office-téma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PowerPoint-bemutató</dc:title>
  <dc:creator>Gozdán Erika</dc:creator>
  <cp:lastModifiedBy>Bali Miklós György</cp:lastModifiedBy>
  <cp:revision>56</cp:revision>
  <dcterms:created xsi:type="dcterms:W3CDTF">2024-04-29T11:17:39Z</dcterms:created>
  <dcterms:modified xsi:type="dcterms:W3CDTF">2024-05-07T12:35:19Z</dcterms:modified>
</cp:coreProperties>
</file>